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38404800" cy="3291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209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Kim" initials="BK" lastIdx="3"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437E"/>
    <a:srgbClr val="104F8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p:scale>
          <a:sx n="30" d="100"/>
          <a:sy n="30" d="100"/>
        </p:scale>
        <p:origin x="1266" y="-1074"/>
      </p:cViewPr>
      <p:guideLst>
        <p:guide orient="horz" pos="10368"/>
        <p:guide pos="120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5387342"/>
            <a:ext cx="28803600" cy="11460480"/>
          </a:xfrm>
        </p:spPr>
        <p:txBody>
          <a:bodyPr anchor="b"/>
          <a:lstStyle>
            <a:lvl1pPr algn="ctr">
              <a:defRPr sz="18900"/>
            </a:lvl1pPr>
          </a:lstStyle>
          <a:p>
            <a:r>
              <a:rPr lang="en-US"/>
              <a:t>Click to edit Master title style</a:t>
            </a:r>
          </a:p>
        </p:txBody>
      </p:sp>
      <p:sp>
        <p:nvSpPr>
          <p:cNvPr id="3" name="Subtitle 2"/>
          <p:cNvSpPr>
            <a:spLocks noGrp="1"/>
          </p:cNvSpPr>
          <p:nvPr>
            <p:ph type="subTitle" idx="1"/>
          </p:nvPr>
        </p:nvSpPr>
        <p:spPr>
          <a:xfrm>
            <a:off x="4800600" y="17289782"/>
            <a:ext cx="28803600" cy="7947658"/>
          </a:xfrm>
        </p:spPr>
        <p:txBody>
          <a:bodyPr/>
          <a:lstStyle>
            <a:lvl1pPr marL="0" indent="0" algn="ctr">
              <a:buNone/>
              <a:defRPr sz="7560"/>
            </a:lvl1pPr>
            <a:lvl2pPr marL="1440180" indent="0" algn="ctr">
              <a:buNone/>
              <a:defRPr sz="6300"/>
            </a:lvl2pPr>
            <a:lvl3pPr marL="2880360" indent="0" algn="ctr">
              <a:buNone/>
              <a:defRPr sz="5670"/>
            </a:lvl3pPr>
            <a:lvl4pPr marL="4320540" indent="0" algn="ctr">
              <a:buNone/>
              <a:defRPr sz="5040"/>
            </a:lvl4pPr>
            <a:lvl5pPr marL="5760720" indent="0" algn="ctr">
              <a:buNone/>
              <a:defRPr sz="5040"/>
            </a:lvl5pPr>
            <a:lvl6pPr marL="7200900" indent="0" algn="ctr">
              <a:buNone/>
              <a:defRPr sz="5040"/>
            </a:lvl6pPr>
            <a:lvl7pPr marL="8641080" indent="0" algn="ctr">
              <a:buNone/>
              <a:defRPr sz="5040"/>
            </a:lvl7pPr>
            <a:lvl8pPr marL="10081260" indent="0" algn="ctr">
              <a:buNone/>
              <a:defRPr sz="5040"/>
            </a:lvl8pPr>
            <a:lvl9pPr marL="11521440" indent="0" algn="ctr">
              <a:buNone/>
              <a:defRPr sz="5040"/>
            </a:lvl9pPr>
          </a:lstStyle>
          <a:p>
            <a:r>
              <a:rPr lang="en-US"/>
              <a:t>Click to edit Master subtitle style</a:t>
            </a:r>
          </a:p>
        </p:txBody>
      </p:sp>
      <p:sp>
        <p:nvSpPr>
          <p:cNvPr id="4" name="Date Placeholder 3"/>
          <p:cNvSpPr>
            <a:spLocks noGrp="1"/>
          </p:cNvSpPr>
          <p:nvPr>
            <p:ph type="dt" sz="half" idx="10"/>
          </p:nvPr>
        </p:nvSpPr>
        <p:spPr/>
        <p:txBody>
          <a:bodyPr/>
          <a:lstStyle/>
          <a:p>
            <a:fld id="{91472E2A-A46F-2944-8982-0D4B8273BC81}" type="datetimeFigureOut">
              <a:rPr lang="en-US" smtClean="0"/>
              <a:pPr/>
              <a:t>4/11/2017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991650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472E2A-A46F-2944-8982-0D4B8273BC81}" type="datetimeFigureOut">
              <a:rPr lang="en-US" smtClean="0"/>
              <a:pPr/>
              <a:t>4/11/2017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612798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5" y="1752600"/>
            <a:ext cx="8281035"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640330" y="1752600"/>
            <a:ext cx="24363045"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472E2A-A46F-2944-8982-0D4B8273BC81}" type="datetimeFigureOut">
              <a:rPr lang="en-US" smtClean="0"/>
              <a:pPr/>
              <a:t>4/11/2017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480860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472E2A-A46F-2944-8982-0D4B8273BC81}" type="datetimeFigureOut">
              <a:rPr lang="en-US" smtClean="0"/>
              <a:pPr/>
              <a:t>4/11/2017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3710367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28" y="8206745"/>
            <a:ext cx="33124140" cy="13693138"/>
          </a:xfrm>
        </p:spPr>
        <p:txBody>
          <a:bodyPr anchor="b"/>
          <a:lstStyle>
            <a:lvl1pPr>
              <a:defRPr sz="18900"/>
            </a:lvl1pPr>
          </a:lstStyle>
          <a:p>
            <a:r>
              <a:rPr lang="en-US"/>
              <a:t>Click to edit Master title style</a:t>
            </a:r>
          </a:p>
        </p:txBody>
      </p:sp>
      <p:sp>
        <p:nvSpPr>
          <p:cNvPr id="3" name="Text Placeholder 2"/>
          <p:cNvSpPr>
            <a:spLocks noGrp="1"/>
          </p:cNvSpPr>
          <p:nvPr>
            <p:ph type="body" idx="1"/>
          </p:nvPr>
        </p:nvSpPr>
        <p:spPr>
          <a:xfrm>
            <a:off x="2620328" y="22029425"/>
            <a:ext cx="33124140" cy="7200898"/>
          </a:xfrm>
        </p:spPr>
        <p:txBody>
          <a:bodyPr/>
          <a:lstStyle>
            <a:lvl1pPr marL="0" indent="0">
              <a:buNone/>
              <a:defRPr sz="7560">
                <a:solidFill>
                  <a:schemeClr val="tx1">
                    <a:tint val="75000"/>
                  </a:schemeClr>
                </a:solidFill>
              </a:defRPr>
            </a:lvl1pPr>
            <a:lvl2pPr marL="1440180" indent="0">
              <a:buNone/>
              <a:defRPr sz="6300">
                <a:solidFill>
                  <a:schemeClr val="tx1">
                    <a:tint val="75000"/>
                  </a:schemeClr>
                </a:solidFill>
              </a:defRPr>
            </a:lvl2pPr>
            <a:lvl3pPr marL="2880360" indent="0">
              <a:buNone/>
              <a:defRPr sz="5670">
                <a:solidFill>
                  <a:schemeClr val="tx1">
                    <a:tint val="75000"/>
                  </a:schemeClr>
                </a:solidFill>
              </a:defRPr>
            </a:lvl3pPr>
            <a:lvl4pPr marL="4320540" indent="0">
              <a:buNone/>
              <a:defRPr sz="5040">
                <a:solidFill>
                  <a:schemeClr val="tx1">
                    <a:tint val="75000"/>
                  </a:schemeClr>
                </a:solidFill>
              </a:defRPr>
            </a:lvl4pPr>
            <a:lvl5pPr marL="5760720" indent="0">
              <a:buNone/>
              <a:defRPr sz="5040">
                <a:solidFill>
                  <a:schemeClr val="tx1">
                    <a:tint val="75000"/>
                  </a:schemeClr>
                </a:solidFill>
              </a:defRPr>
            </a:lvl5pPr>
            <a:lvl6pPr marL="7200900" indent="0">
              <a:buNone/>
              <a:defRPr sz="5040">
                <a:solidFill>
                  <a:schemeClr val="tx1">
                    <a:tint val="75000"/>
                  </a:schemeClr>
                </a:solidFill>
              </a:defRPr>
            </a:lvl6pPr>
            <a:lvl7pPr marL="8641080" indent="0">
              <a:buNone/>
              <a:defRPr sz="5040">
                <a:solidFill>
                  <a:schemeClr val="tx1">
                    <a:tint val="75000"/>
                  </a:schemeClr>
                </a:solidFill>
              </a:defRPr>
            </a:lvl7pPr>
            <a:lvl8pPr marL="10081260" indent="0">
              <a:buNone/>
              <a:defRPr sz="5040">
                <a:solidFill>
                  <a:schemeClr val="tx1">
                    <a:tint val="75000"/>
                  </a:schemeClr>
                </a:solidFill>
              </a:defRPr>
            </a:lvl8pPr>
            <a:lvl9pPr marL="11521440" indent="0">
              <a:buNone/>
              <a:defRPr sz="50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1472E2A-A46F-2944-8982-0D4B8273BC81}" type="datetimeFigureOut">
              <a:rPr lang="en-US" smtClean="0"/>
              <a:pPr/>
              <a:t>4/11/2017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3650768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640330" y="8763000"/>
            <a:ext cx="1632204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9442430" y="8763000"/>
            <a:ext cx="1632204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1472E2A-A46F-2944-8982-0D4B8273BC81}" type="datetimeFigureOut">
              <a:rPr lang="en-US" smtClean="0"/>
              <a:pPr/>
              <a:t>4/11/2017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1538126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1752603"/>
            <a:ext cx="33124140" cy="6362702"/>
          </a:xfrm>
        </p:spPr>
        <p:txBody>
          <a:bodyPr/>
          <a:lstStyle/>
          <a:p>
            <a:r>
              <a:rPr lang="en-US"/>
              <a:t>Click to edit Master title style</a:t>
            </a:r>
          </a:p>
        </p:txBody>
      </p:sp>
      <p:sp>
        <p:nvSpPr>
          <p:cNvPr id="3" name="Text Placeholder 2"/>
          <p:cNvSpPr>
            <a:spLocks noGrp="1"/>
          </p:cNvSpPr>
          <p:nvPr>
            <p:ph type="body" idx="1"/>
          </p:nvPr>
        </p:nvSpPr>
        <p:spPr>
          <a:xfrm>
            <a:off x="2645334" y="8069582"/>
            <a:ext cx="16247029" cy="395477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a:t>Edit Master text styles</a:t>
            </a:r>
          </a:p>
        </p:txBody>
      </p:sp>
      <p:sp>
        <p:nvSpPr>
          <p:cNvPr id="4" name="Content Placeholder 3"/>
          <p:cNvSpPr>
            <a:spLocks noGrp="1"/>
          </p:cNvSpPr>
          <p:nvPr>
            <p:ph sz="half" idx="2"/>
          </p:nvPr>
        </p:nvSpPr>
        <p:spPr>
          <a:xfrm>
            <a:off x="2645334" y="12024360"/>
            <a:ext cx="16247029"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442430" y="8069582"/>
            <a:ext cx="16327042" cy="3954778"/>
          </a:xfrm>
        </p:spPr>
        <p:txBody>
          <a:bodyPr anchor="b"/>
          <a:lstStyle>
            <a:lvl1pPr marL="0" indent="0">
              <a:buNone/>
              <a:defRPr sz="7560" b="1"/>
            </a:lvl1pPr>
            <a:lvl2pPr marL="1440180" indent="0">
              <a:buNone/>
              <a:defRPr sz="6300" b="1"/>
            </a:lvl2pPr>
            <a:lvl3pPr marL="2880360" indent="0">
              <a:buNone/>
              <a:defRPr sz="5670" b="1"/>
            </a:lvl3pPr>
            <a:lvl4pPr marL="4320540" indent="0">
              <a:buNone/>
              <a:defRPr sz="5040" b="1"/>
            </a:lvl4pPr>
            <a:lvl5pPr marL="5760720" indent="0">
              <a:buNone/>
              <a:defRPr sz="5040" b="1"/>
            </a:lvl5pPr>
            <a:lvl6pPr marL="7200900" indent="0">
              <a:buNone/>
              <a:defRPr sz="5040" b="1"/>
            </a:lvl6pPr>
            <a:lvl7pPr marL="8641080" indent="0">
              <a:buNone/>
              <a:defRPr sz="5040" b="1"/>
            </a:lvl7pPr>
            <a:lvl8pPr marL="10081260" indent="0">
              <a:buNone/>
              <a:defRPr sz="5040" b="1"/>
            </a:lvl8pPr>
            <a:lvl9pPr marL="11521440" indent="0">
              <a:buNone/>
              <a:defRPr sz="5040" b="1"/>
            </a:lvl9pPr>
          </a:lstStyle>
          <a:p>
            <a:pPr lvl="0"/>
            <a:r>
              <a:rPr lang="en-US"/>
              <a:t>Edit Master text styles</a:t>
            </a:r>
          </a:p>
        </p:txBody>
      </p:sp>
      <p:sp>
        <p:nvSpPr>
          <p:cNvPr id="6" name="Content Placeholder 5"/>
          <p:cNvSpPr>
            <a:spLocks noGrp="1"/>
          </p:cNvSpPr>
          <p:nvPr>
            <p:ph sz="quarter" idx="4"/>
          </p:nvPr>
        </p:nvSpPr>
        <p:spPr>
          <a:xfrm>
            <a:off x="19442430" y="12024360"/>
            <a:ext cx="1632704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1472E2A-A46F-2944-8982-0D4B8273BC81}" type="datetimeFigureOut">
              <a:rPr lang="en-US" smtClean="0"/>
              <a:pPr/>
              <a:t>4/11/2017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1927514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1472E2A-A46F-2944-8982-0D4B8273BC81}" type="datetimeFigureOut">
              <a:rPr lang="en-US" smtClean="0"/>
              <a:pPr/>
              <a:t>4/11/2017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1457028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472E2A-A46F-2944-8982-0D4B8273BC81}" type="datetimeFigureOut">
              <a:rPr lang="en-US" smtClean="0"/>
              <a:pPr/>
              <a:t>4/11/2017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6595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2194560"/>
            <a:ext cx="12386547" cy="7680960"/>
          </a:xfrm>
        </p:spPr>
        <p:txBody>
          <a:bodyPr anchor="b"/>
          <a:lstStyle>
            <a:lvl1pPr>
              <a:defRPr sz="10080"/>
            </a:lvl1pPr>
          </a:lstStyle>
          <a:p>
            <a:r>
              <a:rPr lang="en-US"/>
              <a:t>Click to edit Master title style</a:t>
            </a:r>
          </a:p>
        </p:txBody>
      </p:sp>
      <p:sp>
        <p:nvSpPr>
          <p:cNvPr id="3" name="Content Placeholder 2"/>
          <p:cNvSpPr>
            <a:spLocks noGrp="1"/>
          </p:cNvSpPr>
          <p:nvPr>
            <p:ph idx="1"/>
          </p:nvPr>
        </p:nvSpPr>
        <p:spPr>
          <a:xfrm>
            <a:off x="16327042" y="4739642"/>
            <a:ext cx="19442430" cy="23393400"/>
          </a:xfrm>
        </p:spPr>
        <p:txBody>
          <a:bodyPr/>
          <a:lstStyle>
            <a:lvl1pPr>
              <a:defRPr sz="10080"/>
            </a:lvl1pPr>
            <a:lvl2pPr>
              <a:defRPr sz="8820"/>
            </a:lvl2pPr>
            <a:lvl3pPr>
              <a:defRPr sz="7560"/>
            </a:lvl3pPr>
            <a:lvl4pPr>
              <a:defRPr sz="6300"/>
            </a:lvl4pPr>
            <a:lvl5pPr>
              <a:defRPr sz="6300"/>
            </a:lvl5pPr>
            <a:lvl6pPr>
              <a:defRPr sz="6300"/>
            </a:lvl6pPr>
            <a:lvl7pPr>
              <a:defRPr sz="6300"/>
            </a:lvl7pPr>
            <a:lvl8pPr>
              <a:defRPr sz="6300"/>
            </a:lvl8pPr>
            <a:lvl9pPr>
              <a:defRPr sz="63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645334" y="9875520"/>
            <a:ext cx="12386547" cy="1829562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a:t>Edit Master text styles</a:t>
            </a:r>
          </a:p>
        </p:txBody>
      </p:sp>
      <p:sp>
        <p:nvSpPr>
          <p:cNvPr id="5" name="Date Placeholder 4"/>
          <p:cNvSpPr>
            <a:spLocks noGrp="1"/>
          </p:cNvSpPr>
          <p:nvPr>
            <p:ph type="dt" sz="half" idx="10"/>
          </p:nvPr>
        </p:nvSpPr>
        <p:spPr/>
        <p:txBody>
          <a:bodyPr/>
          <a:lstStyle/>
          <a:p>
            <a:fld id="{91472E2A-A46F-2944-8982-0D4B8273BC81}" type="datetimeFigureOut">
              <a:rPr lang="en-US" smtClean="0"/>
              <a:pPr/>
              <a:t>4/11/2017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449415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4" y="2194560"/>
            <a:ext cx="12386547" cy="7680960"/>
          </a:xfrm>
        </p:spPr>
        <p:txBody>
          <a:bodyPr anchor="b"/>
          <a:lstStyle>
            <a:lvl1pPr>
              <a:defRPr sz="10080"/>
            </a:lvl1pPr>
          </a:lstStyle>
          <a:p>
            <a:r>
              <a:rPr lang="en-US"/>
              <a:t>Click to edit Master title style</a:t>
            </a:r>
          </a:p>
        </p:txBody>
      </p:sp>
      <p:sp>
        <p:nvSpPr>
          <p:cNvPr id="3" name="Picture Placeholder 2"/>
          <p:cNvSpPr>
            <a:spLocks noGrp="1"/>
          </p:cNvSpPr>
          <p:nvPr>
            <p:ph type="pic" idx="1"/>
          </p:nvPr>
        </p:nvSpPr>
        <p:spPr>
          <a:xfrm>
            <a:off x="16327042" y="4739642"/>
            <a:ext cx="19442430" cy="23393400"/>
          </a:xfrm>
        </p:spPr>
        <p:txBody>
          <a:bodyPr/>
          <a:lstStyle>
            <a:lvl1pPr marL="0" indent="0">
              <a:buNone/>
              <a:defRPr sz="10080"/>
            </a:lvl1pPr>
            <a:lvl2pPr marL="1440180" indent="0">
              <a:buNone/>
              <a:defRPr sz="8820"/>
            </a:lvl2pPr>
            <a:lvl3pPr marL="2880360" indent="0">
              <a:buNone/>
              <a:defRPr sz="7560"/>
            </a:lvl3pPr>
            <a:lvl4pPr marL="4320540" indent="0">
              <a:buNone/>
              <a:defRPr sz="6300"/>
            </a:lvl4pPr>
            <a:lvl5pPr marL="5760720" indent="0">
              <a:buNone/>
              <a:defRPr sz="6300"/>
            </a:lvl5pPr>
            <a:lvl6pPr marL="7200900" indent="0">
              <a:buNone/>
              <a:defRPr sz="6300"/>
            </a:lvl6pPr>
            <a:lvl7pPr marL="8641080" indent="0">
              <a:buNone/>
              <a:defRPr sz="6300"/>
            </a:lvl7pPr>
            <a:lvl8pPr marL="10081260" indent="0">
              <a:buNone/>
              <a:defRPr sz="6300"/>
            </a:lvl8pPr>
            <a:lvl9pPr marL="11521440" indent="0">
              <a:buNone/>
              <a:defRPr sz="6300"/>
            </a:lvl9pPr>
          </a:lstStyle>
          <a:p>
            <a:endParaRPr lang="en-US"/>
          </a:p>
        </p:txBody>
      </p:sp>
      <p:sp>
        <p:nvSpPr>
          <p:cNvPr id="4" name="Text Placeholder 3"/>
          <p:cNvSpPr>
            <a:spLocks noGrp="1"/>
          </p:cNvSpPr>
          <p:nvPr>
            <p:ph type="body" sz="half" idx="2"/>
          </p:nvPr>
        </p:nvSpPr>
        <p:spPr>
          <a:xfrm>
            <a:off x="2645334" y="9875520"/>
            <a:ext cx="12386547" cy="18295622"/>
          </a:xfrm>
        </p:spPr>
        <p:txBody>
          <a:bodyPr/>
          <a:lstStyle>
            <a:lvl1pPr marL="0" indent="0">
              <a:buNone/>
              <a:defRPr sz="5040"/>
            </a:lvl1pPr>
            <a:lvl2pPr marL="1440180" indent="0">
              <a:buNone/>
              <a:defRPr sz="4410"/>
            </a:lvl2pPr>
            <a:lvl3pPr marL="2880360" indent="0">
              <a:buNone/>
              <a:defRPr sz="3780"/>
            </a:lvl3pPr>
            <a:lvl4pPr marL="4320540" indent="0">
              <a:buNone/>
              <a:defRPr sz="3150"/>
            </a:lvl4pPr>
            <a:lvl5pPr marL="5760720" indent="0">
              <a:buNone/>
              <a:defRPr sz="3150"/>
            </a:lvl5pPr>
            <a:lvl6pPr marL="7200900" indent="0">
              <a:buNone/>
              <a:defRPr sz="3150"/>
            </a:lvl6pPr>
            <a:lvl7pPr marL="8641080" indent="0">
              <a:buNone/>
              <a:defRPr sz="3150"/>
            </a:lvl7pPr>
            <a:lvl8pPr marL="10081260" indent="0">
              <a:buNone/>
              <a:defRPr sz="3150"/>
            </a:lvl8pPr>
            <a:lvl9pPr marL="11521440" indent="0">
              <a:buNone/>
              <a:defRPr sz="3150"/>
            </a:lvl9pPr>
          </a:lstStyle>
          <a:p>
            <a:pPr lvl="0"/>
            <a:r>
              <a:rPr lang="en-US"/>
              <a:t>Edit Master text styles</a:t>
            </a:r>
          </a:p>
        </p:txBody>
      </p:sp>
      <p:sp>
        <p:nvSpPr>
          <p:cNvPr id="5" name="Date Placeholder 4"/>
          <p:cNvSpPr>
            <a:spLocks noGrp="1"/>
          </p:cNvSpPr>
          <p:nvPr>
            <p:ph type="dt" sz="half" idx="10"/>
          </p:nvPr>
        </p:nvSpPr>
        <p:spPr/>
        <p:txBody>
          <a:bodyPr/>
          <a:lstStyle/>
          <a:p>
            <a:fld id="{91472E2A-A46F-2944-8982-0D4B8273BC81}" type="datetimeFigureOut">
              <a:rPr lang="en-US" smtClean="0"/>
              <a:pPr/>
              <a:t>4/11/2017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443168-84F6-B24C-8B29-42C4CF9FB52F}" type="slidenum">
              <a:rPr lang="en-US" smtClean="0"/>
              <a:pPr/>
              <a:t>‹#›</a:t>
            </a:fld>
            <a:endParaRPr lang="en-US"/>
          </a:p>
        </p:txBody>
      </p:sp>
    </p:spTree>
    <p:extLst>
      <p:ext uri="{BB962C8B-B14F-4D97-AF65-F5344CB8AC3E}">
        <p14:creationId xmlns:p14="http://schemas.microsoft.com/office/powerpoint/2010/main" val="93793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1752603"/>
            <a:ext cx="3312414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640330" y="8763000"/>
            <a:ext cx="3312414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640330" y="30510482"/>
            <a:ext cx="8641080" cy="1752600"/>
          </a:xfrm>
          <a:prstGeom prst="rect">
            <a:avLst/>
          </a:prstGeom>
        </p:spPr>
        <p:txBody>
          <a:bodyPr vert="horz" lIns="91440" tIns="45720" rIns="91440" bIns="45720" rtlCol="0" anchor="ctr"/>
          <a:lstStyle>
            <a:lvl1pPr algn="l">
              <a:defRPr sz="3780">
                <a:solidFill>
                  <a:schemeClr val="tx1">
                    <a:tint val="75000"/>
                  </a:schemeClr>
                </a:solidFill>
              </a:defRPr>
            </a:lvl1pPr>
          </a:lstStyle>
          <a:p>
            <a:fld id="{91472E2A-A46F-2944-8982-0D4B8273BC81}" type="datetimeFigureOut">
              <a:rPr lang="en-US" smtClean="0"/>
              <a:pPr/>
              <a:t>4/11/2017</a:t>
            </a:fld>
            <a:endParaRPr lang="en-US"/>
          </a:p>
        </p:txBody>
      </p:sp>
      <p:sp>
        <p:nvSpPr>
          <p:cNvPr id="5" name="Footer Placeholder 4"/>
          <p:cNvSpPr>
            <a:spLocks noGrp="1"/>
          </p:cNvSpPr>
          <p:nvPr>
            <p:ph type="ftr" sz="quarter" idx="3"/>
          </p:nvPr>
        </p:nvSpPr>
        <p:spPr>
          <a:xfrm>
            <a:off x="12721590" y="30510482"/>
            <a:ext cx="12961620" cy="1752600"/>
          </a:xfrm>
          <a:prstGeom prst="rect">
            <a:avLst/>
          </a:prstGeom>
        </p:spPr>
        <p:txBody>
          <a:bodyPr vert="horz" lIns="91440" tIns="45720" rIns="91440" bIns="45720" rtlCol="0" anchor="ctr"/>
          <a:lstStyle>
            <a:lvl1pPr algn="ctr">
              <a:defRPr sz="37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123390" y="30510482"/>
            <a:ext cx="8641080" cy="1752600"/>
          </a:xfrm>
          <a:prstGeom prst="rect">
            <a:avLst/>
          </a:prstGeom>
        </p:spPr>
        <p:txBody>
          <a:bodyPr vert="horz" lIns="91440" tIns="45720" rIns="91440" bIns="45720" rtlCol="0" anchor="ctr"/>
          <a:lstStyle>
            <a:lvl1pPr algn="r">
              <a:defRPr sz="3780">
                <a:solidFill>
                  <a:schemeClr val="tx1">
                    <a:tint val="75000"/>
                  </a:schemeClr>
                </a:solidFill>
              </a:defRPr>
            </a:lvl1pPr>
          </a:lstStyle>
          <a:p>
            <a:fld id="{30443168-84F6-B24C-8B29-42C4CF9FB52F}" type="slidenum">
              <a:rPr lang="en-US" smtClean="0"/>
              <a:pPr/>
              <a:t>‹#›</a:t>
            </a:fld>
            <a:endParaRPr lang="en-US"/>
          </a:p>
        </p:txBody>
      </p:sp>
    </p:spTree>
    <p:extLst>
      <p:ext uri="{BB962C8B-B14F-4D97-AF65-F5344CB8AC3E}">
        <p14:creationId xmlns:p14="http://schemas.microsoft.com/office/powerpoint/2010/main" val="1021536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880360" rtl="0" eaLnBrk="1" latinLnBrk="0" hangingPunct="1">
        <a:lnSpc>
          <a:spcPct val="90000"/>
        </a:lnSpc>
        <a:spcBef>
          <a:spcPct val="0"/>
        </a:spcBef>
        <a:buNone/>
        <a:defRPr sz="13860" kern="1200">
          <a:solidFill>
            <a:schemeClr val="tx1"/>
          </a:solidFill>
          <a:latin typeface="+mj-lt"/>
          <a:ea typeface="+mj-ea"/>
          <a:cs typeface="+mj-cs"/>
        </a:defRPr>
      </a:lvl1pPr>
    </p:titleStyle>
    <p:bodyStyle>
      <a:lvl1pPr marL="720090" indent="-720090" algn="l" defTabSz="2880360" rtl="0" eaLnBrk="1" latinLnBrk="0" hangingPunct="1">
        <a:lnSpc>
          <a:spcPct val="90000"/>
        </a:lnSpc>
        <a:spcBef>
          <a:spcPts val="3150"/>
        </a:spcBef>
        <a:buFont typeface="Arial" panose="020B0604020202020204" pitchFamily="34" charset="0"/>
        <a:buChar char="•"/>
        <a:defRPr sz="8820" kern="1200">
          <a:solidFill>
            <a:schemeClr val="tx1"/>
          </a:solidFill>
          <a:latin typeface="+mn-lt"/>
          <a:ea typeface="+mn-ea"/>
          <a:cs typeface="+mn-cs"/>
        </a:defRPr>
      </a:lvl1pPr>
      <a:lvl2pPr marL="2160270" indent="-720090" algn="l" defTabSz="2880360" rtl="0" eaLnBrk="1" latinLnBrk="0" hangingPunct="1">
        <a:lnSpc>
          <a:spcPct val="90000"/>
        </a:lnSpc>
        <a:spcBef>
          <a:spcPts val="1575"/>
        </a:spcBef>
        <a:buFont typeface="Arial" panose="020B0604020202020204" pitchFamily="34" charset="0"/>
        <a:buChar char="•"/>
        <a:defRPr sz="7560" kern="1200">
          <a:solidFill>
            <a:schemeClr val="tx1"/>
          </a:solidFill>
          <a:latin typeface="+mn-lt"/>
          <a:ea typeface="+mn-ea"/>
          <a:cs typeface="+mn-cs"/>
        </a:defRPr>
      </a:lvl2pPr>
      <a:lvl3pPr marL="3600450" indent="-720090" algn="l" defTabSz="2880360" rtl="0" eaLnBrk="1" latinLnBrk="0" hangingPunct="1">
        <a:lnSpc>
          <a:spcPct val="90000"/>
        </a:lnSpc>
        <a:spcBef>
          <a:spcPts val="1575"/>
        </a:spcBef>
        <a:buFont typeface="Arial" panose="020B0604020202020204" pitchFamily="34" charset="0"/>
        <a:buChar char="•"/>
        <a:defRPr sz="6300" kern="1200">
          <a:solidFill>
            <a:schemeClr val="tx1"/>
          </a:solidFill>
          <a:latin typeface="+mn-lt"/>
          <a:ea typeface="+mn-ea"/>
          <a:cs typeface="+mn-cs"/>
        </a:defRPr>
      </a:lvl3pPr>
      <a:lvl4pPr marL="50406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4pPr>
      <a:lvl5pPr marL="648081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5pPr>
      <a:lvl6pPr marL="792099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6pPr>
      <a:lvl7pPr marL="936117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7pPr>
      <a:lvl8pPr marL="1080135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8pPr>
      <a:lvl9pPr marL="12241530" indent="-720090" algn="l" defTabSz="2880360" rtl="0" eaLnBrk="1" latinLnBrk="0" hangingPunct="1">
        <a:lnSpc>
          <a:spcPct val="90000"/>
        </a:lnSpc>
        <a:spcBef>
          <a:spcPts val="1575"/>
        </a:spcBef>
        <a:buFont typeface="Arial" panose="020B0604020202020204" pitchFamily="34" charset="0"/>
        <a:buChar char="•"/>
        <a:defRPr sz="5670" kern="1200">
          <a:solidFill>
            <a:schemeClr val="tx1"/>
          </a:solidFill>
          <a:latin typeface="+mn-lt"/>
          <a:ea typeface="+mn-ea"/>
          <a:cs typeface="+mn-cs"/>
        </a:defRPr>
      </a:lvl9pPr>
    </p:bodyStyle>
    <p:otherStyle>
      <a:defPPr>
        <a:defRPr lang="en-US"/>
      </a:defPPr>
      <a:lvl1pPr marL="0" algn="l" defTabSz="2880360" rtl="0" eaLnBrk="1" latinLnBrk="0" hangingPunct="1">
        <a:defRPr sz="5670" kern="1200">
          <a:solidFill>
            <a:schemeClr val="tx1"/>
          </a:solidFill>
          <a:latin typeface="+mn-lt"/>
          <a:ea typeface="+mn-ea"/>
          <a:cs typeface="+mn-cs"/>
        </a:defRPr>
      </a:lvl1pPr>
      <a:lvl2pPr marL="1440180" algn="l" defTabSz="2880360" rtl="0" eaLnBrk="1" latinLnBrk="0" hangingPunct="1">
        <a:defRPr sz="5670" kern="1200">
          <a:solidFill>
            <a:schemeClr val="tx1"/>
          </a:solidFill>
          <a:latin typeface="+mn-lt"/>
          <a:ea typeface="+mn-ea"/>
          <a:cs typeface="+mn-cs"/>
        </a:defRPr>
      </a:lvl2pPr>
      <a:lvl3pPr marL="2880360" algn="l" defTabSz="2880360" rtl="0" eaLnBrk="1" latinLnBrk="0" hangingPunct="1">
        <a:defRPr sz="5670" kern="1200">
          <a:solidFill>
            <a:schemeClr val="tx1"/>
          </a:solidFill>
          <a:latin typeface="+mn-lt"/>
          <a:ea typeface="+mn-ea"/>
          <a:cs typeface="+mn-cs"/>
        </a:defRPr>
      </a:lvl3pPr>
      <a:lvl4pPr marL="4320540" algn="l" defTabSz="2880360" rtl="0" eaLnBrk="1" latinLnBrk="0" hangingPunct="1">
        <a:defRPr sz="5670" kern="1200">
          <a:solidFill>
            <a:schemeClr val="tx1"/>
          </a:solidFill>
          <a:latin typeface="+mn-lt"/>
          <a:ea typeface="+mn-ea"/>
          <a:cs typeface="+mn-cs"/>
        </a:defRPr>
      </a:lvl4pPr>
      <a:lvl5pPr marL="5760720" algn="l" defTabSz="2880360" rtl="0" eaLnBrk="1" latinLnBrk="0" hangingPunct="1">
        <a:defRPr sz="5670" kern="1200">
          <a:solidFill>
            <a:schemeClr val="tx1"/>
          </a:solidFill>
          <a:latin typeface="+mn-lt"/>
          <a:ea typeface="+mn-ea"/>
          <a:cs typeface="+mn-cs"/>
        </a:defRPr>
      </a:lvl5pPr>
      <a:lvl6pPr marL="7200900" algn="l" defTabSz="2880360" rtl="0" eaLnBrk="1" latinLnBrk="0" hangingPunct="1">
        <a:defRPr sz="5670" kern="1200">
          <a:solidFill>
            <a:schemeClr val="tx1"/>
          </a:solidFill>
          <a:latin typeface="+mn-lt"/>
          <a:ea typeface="+mn-ea"/>
          <a:cs typeface="+mn-cs"/>
        </a:defRPr>
      </a:lvl6pPr>
      <a:lvl7pPr marL="8641080" algn="l" defTabSz="2880360" rtl="0" eaLnBrk="1" latinLnBrk="0" hangingPunct="1">
        <a:defRPr sz="5670" kern="1200">
          <a:solidFill>
            <a:schemeClr val="tx1"/>
          </a:solidFill>
          <a:latin typeface="+mn-lt"/>
          <a:ea typeface="+mn-ea"/>
          <a:cs typeface="+mn-cs"/>
        </a:defRPr>
      </a:lvl7pPr>
      <a:lvl8pPr marL="10081260" algn="l" defTabSz="2880360" rtl="0" eaLnBrk="1" latinLnBrk="0" hangingPunct="1">
        <a:defRPr sz="5670" kern="1200">
          <a:solidFill>
            <a:schemeClr val="tx1"/>
          </a:solidFill>
          <a:latin typeface="+mn-lt"/>
          <a:ea typeface="+mn-ea"/>
          <a:cs typeface="+mn-cs"/>
        </a:defRPr>
      </a:lvl8pPr>
      <a:lvl9pPr marL="11521440" algn="l" defTabSz="2880360" rtl="0" eaLnBrk="1" latinLnBrk="0" hangingPunct="1">
        <a:defRPr sz="56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hyperlink" Target="https://github.com/car-chase/amoebots" TargetMode="External"/><Relationship Id="rId5" Type="http://schemas.openxmlformats.org/officeDocument/2006/relationships/image" Target="../media/image4.emf"/><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 name="Picture 25"/>
          <p:cNvPicPr>
            <a:picLocks noChangeAspect="1"/>
          </p:cNvPicPr>
          <p:nvPr/>
        </p:nvPicPr>
        <p:blipFill>
          <a:blip r:embed="rId2"/>
          <a:stretch>
            <a:fillRect/>
          </a:stretch>
        </p:blipFill>
        <p:spPr>
          <a:xfrm>
            <a:off x="-1706486" y="6095514"/>
            <a:ext cx="45150516" cy="25397166"/>
          </a:xfrm>
          <a:prstGeom prst="rect">
            <a:avLst/>
          </a:prstGeom>
        </p:spPr>
      </p:pic>
      <p:sp>
        <p:nvSpPr>
          <p:cNvPr id="32" name="Rectangle 31"/>
          <p:cNvSpPr/>
          <p:nvPr/>
        </p:nvSpPr>
        <p:spPr>
          <a:xfrm>
            <a:off x="13287913" y="6328437"/>
            <a:ext cx="11517157" cy="8497792"/>
          </a:xfrm>
          <a:prstGeom prst="rect">
            <a:avLst/>
          </a:prstGeom>
          <a:solidFill>
            <a:schemeClr val="accent1">
              <a:lumMod val="40000"/>
              <a:lumOff val="60000"/>
              <a:alpha val="7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25444193" y="6328437"/>
            <a:ext cx="11517157" cy="24912359"/>
          </a:xfrm>
          <a:prstGeom prst="rect">
            <a:avLst/>
          </a:prstGeom>
          <a:solidFill>
            <a:schemeClr val="accent1">
              <a:lumMod val="40000"/>
              <a:lumOff val="60000"/>
              <a:alpha val="7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9" name="Picture 28"/>
          <p:cNvPicPr>
            <a:picLocks noChangeAspect="1"/>
          </p:cNvPicPr>
          <p:nvPr/>
        </p:nvPicPr>
        <p:blipFill>
          <a:blip r:embed="rId3"/>
          <a:stretch>
            <a:fillRect/>
          </a:stretch>
        </p:blipFill>
        <p:spPr>
          <a:xfrm>
            <a:off x="13971047" y="9894660"/>
            <a:ext cx="10316743" cy="5172200"/>
          </a:xfrm>
          <a:prstGeom prst="rect">
            <a:avLst/>
          </a:prstGeom>
        </p:spPr>
      </p:pic>
      <p:sp>
        <p:nvSpPr>
          <p:cNvPr id="27" name="Rectangle 26"/>
          <p:cNvSpPr/>
          <p:nvPr/>
        </p:nvSpPr>
        <p:spPr>
          <a:xfrm>
            <a:off x="1131634" y="6328438"/>
            <a:ext cx="11517157" cy="24912359"/>
          </a:xfrm>
          <a:prstGeom prst="rect">
            <a:avLst/>
          </a:prstGeom>
          <a:solidFill>
            <a:schemeClr val="accent1">
              <a:lumMod val="40000"/>
              <a:lumOff val="60000"/>
              <a:alpha val="7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p:cNvPicPr>
            <a:picLocks noChangeAspect="1"/>
          </p:cNvPicPr>
          <p:nvPr/>
        </p:nvPicPr>
        <p:blipFill>
          <a:blip r:embed="rId4"/>
          <a:stretch>
            <a:fillRect/>
          </a:stretch>
        </p:blipFill>
        <p:spPr>
          <a:xfrm>
            <a:off x="29834835" y="915319"/>
            <a:ext cx="6405840" cy="4003418"/>
          </a:xfrm>
          <a:prstGeom prst="rect">
            <a:avLst/>
          </a:prstGeom>
        </p:spPr>
      </p:pic>
      <p:sp>
        <p:nvSpPr>
          <p:cNvPr id="2" name="Title 1"/>
          <p:cNvSpPr>
            <a:spLocks noGrp="1"/>
          </p:cNvSpPr>
          <p:nvPr>
            <p:ph type="ctrTitle"/>
          </p:nvPr>
        </p:nvSpPr>
        <p:spPr>
          <a:xfrm>
            <a:off x="2641529" y="1226393"/>
            <a:ext cx="32644080" cy="1979552"/>
          </a:xfrm>
        </p:spPr>
        <p:txBody>
          <a:bodyPr>
            <a:noAutofit/>
          </a:bodyPr>
          <a:lstStyle/>
          <a:p>
            <a:r>
              <a:rPr lang="en-US" sz="103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Real</a:t>
            </a:r>
            <a:r>
              <a:rPr lang="en-US" sz="123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 </a:t>
            </a:r>
            <a:r>
              <a:rPr lang="en-US" sz="10300" b="1" dirty="0" err="1">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Autobots</a:t>
            </a:r>
            <a:r>
              <a:rPr lang="en-US" sz="123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 </a:t>
            </a:r>
            <a:r>
              <a:rPr lang="en-US" sz="96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and</a:t>
            </a:r>
            <a:r>
              <a:rPr lang="en-US" sz="123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 </a:t>
            </a:r>
            <a:r>
              <a:rPr lang="en-US" sz="10300" b="1" dirty="0" err="1">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Decepticons</a:t>
            </a:r>
            <a:endParaRPr lang="en-US" sz="123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TextBox 4"/>
          <p:cNvSpPr txBox="1"/>
          <p:nvPr/>
        </p:nvSpPr>
        <p:spPr>
          <a:xfrm>
            <a:off x="1852313" y="8055782"/>
            <a:ext cx="10118329" cy="13665279"/>
          </a:xfrm>
          <a:prstGeom prst="rect">
            <a:avLst/>
          </a:prstGeom>
          <a:noFill/>
        </p:spPr>
        <p:txBody>
          <a:bodyPr wrap="square" rtlCol="0">
            <a:spAutoFit/>
          </a:bodyPr>
          <a:lstStyle/>
          <a:p>
            <a:pPr algn="just"/>
            <a:r>
              <a:rPr lang="en-US" sz="4200" dirty="0">
                <a:latin typeface="Tahoma" panose="020B0604030504040204" pitchFamily="34" charset="0"/>
                <a:ea typeface="Tahoma" panose="020B0604030504040204" pitchFamily="34" charset="0"/>
                <a:cs typeface="Tahoma" panose="020B0604030504040204" pitchFamily="34" charset="0"/>
              </a:rPr>
              <a:t>From Transformers to Big Hero 6, self-configuring robots have captured imaginations. Just imagine a world where construction scaffolding can be stored inside a box and assemble itself on demand. A world where maintenance machines can enter a nuclear reactor and adapt to changing conditions. A world where tiny robots can be injected into a person’s blood to repair damaged organs. The possibilities are endless. </a:t>
            </a:r>
          </a:p>
          <a:p>
            <a:pPr algn="just"/>
            <a:r>
              <a:rPr lang="en-US" sz="4200" dirty="0">
                <a:latin typeface="Tahoma" panose="020B0604030504040204" pitchFamily="34" charset="0"/>
                <a:ea typeface="Tahoma" panose="020B0604030504040204" pitchFamily="34" charset="0"/>
                <a:cs typeface="Tahoma" panose="020B0604030504040204" pitchFamily="34" charset="0"/>
              </a:rPr>
              <a:t>In a first for the IPFW Computer Science Department, our team cooperated with the Electrical and Computer Engineering department, to build and program self-configuring robots. Our team was tasked with constructing the infrastructure and algorithms to control the robots. Our end goal was to design a system that can arrange the robots into formations from random starting points.</a:t>
            </a:r>
          </a:p>
        </p:txBody>
      </p:sp>
      <p:sp>
        <p:nvSpPr>
          <p:cNvPr id="6" name="TextBox 5"/>
          <p:cNvSpPr txBox="1"/>
          <p:nvPr/>
        </p:nvSpPr>
        <p:spPr>
          <a:xfrm>
            <a:off x="14007841" y="8116147"/>
            <a:ext cx="10118329" cy="2031325"/>
          </a:xfrm>
          <a:prstGeom prst="rect">
            <a:avLst/>
          </a:prstGeom>
          <a:noFill/>
        </p:spPr>
        <p:txBody>
          <a:bodyPr wrap="square" rtlCol="0">
            <a:spAutoFit/>
          </a:bodyPr>
          <a:lstStyle/>
          <a:p>
            <a:pPr algn="just"/>
            <a:r>
              <a:rPr lang="en-US" sz="4200" dirty="0">
                <a:latin typeface="Tahoma" panose="020B0604030504040204" pitchFamily="34" charset="0"/>
                <a:ea typeface="Tahoma" panose="020B0604030504040204" pitchFamily="34" charset="0"/>
                <a:cs typeface="Tahoma" panose="020B0604030504040204" pitchFamily="34" charset="0"/>
              </a:rPr>
              <a:t>Unaided organization of modules into a predetermined formation from random starting points.</a:t>
            </a:r>
          </a:p>
        </p:txBody>
      </p:sp>
      <p:sp>
        <p:nvSpPr>
          <p:cNvPr id="7" name="TextBox 6"/>
          <p:cNvSpPr txBox="1"/>
          <p:nvPr/>
        </p:nvSpPr>
        <p:spPr>
          <a:xfrm>
            <a:off x="1852313" y="23117438"/>
            <a:ext cx="10118329" cy="7848302"/>
          </a:xfrm>
          <a:prstGeom prst="rect">
            <a:avLst/>
          </a:prstGeom>
          <a:noFill/>
        </p:spPr>
        <p:txBody>
          <a:bodyPr wrap="square" rtlCol="0">
            <a:spAutoFit/>
          </a:bodyPr>
          <a:lstStyle/>
          <a:p>
            <a:pPr algn="just"/>
            <a:r>
              <a:rPr lang="en-US" sz="4200" dirty="0">
                <a:latin typeface="Tahoma" panose="020B0604030504040204" pitchFamily="34" charset="0"/>
                <a:ea typeface="Tahoma" panose="020B0604030504040204" pitchFamily="34" charset="0"/>
                <a:cs typeface="Tahoma" panose="020B0604030504040204" pitchFamily="34" charset="0"/>
              </a:rPr>
              <a:t>Our team adopted the approach of using a centralized control algorithm rather than a distributed algorithm. To this end, we designed a centralized controller which uses Bluetooth to communicate with all the robots. The controller consolidates the sensor data before feeding it into an artificial intelligence (AI) algorithm. Finally, this AI processes the sensor data and creates the commands that the robots need to follow to make the formation.</a:t>
            </a:r>
          </a:p>
        </p:txBody>
      </p:sp>
      <p:sp>
        <p:nvSpPr>
          <p:cNvPr id="9" name="TextBox 8"/>
          <p:cNvSpPr txBox="1"/>
          <p:nvPr/>
        </p:nvSpPr>
        <p:spPr>
          <a:xfrm>
            <a:off x="26045646" y="8083490"/>
            <a:ext cx="10118329" cy="14311610"/>
          </a:xfrm>
          <a:prstGeom prst="rect">
            <a:avLst/>
          </a:prstGeom>
          <a:noFill/>
        </p:spPr>
        <p:txBody>
          <a:bodyPr wrap="square" rtlCol="0">
            <a:spAutoFit/>
          </a:bodyPr>
          <a:lstStyle/>
          <a:p>
            <a:pPr algn="just"/>
            <a:r>
              <a:rPr lang="en-US" sz="4200" dirty="0">
                <a:latin typeface="Tahoma" panose="020B0604030504040204" pitchFamily="34" charset="0"/>
                <a:ea typeface="Tahoma" panose="020B0604030504040204" pitchFamily="34" charset="0"/>
                <a:cs typeface="Tahoma" panose="020B0604030504040204" pitchFamily="34" charset="0"/>
              </a:rPr>
              <a:t>Our AI progresses through 4 phases.  The AI is iterative, which means that it performs these phases several times until each robot is in position within a desired error.</a:t>
            </a:r>
          </a:p>
          <a:p>
            <a:pPr algn="just"/>
            <a:endParaRPr lang="en-US" sz="1600" dirty="0">
              <a:latin typeface="Tahoma" panose="020B0604030504040204" pitchFamily="34" charset="0"/>
              <a:ea typeface="Tahoma" panose="020B0604030504040204" pitchFamily="34" charset="0"/>
              <a:cs typeface="Tahoma" panose="020B0604030504040204" pitchFamily="34" charset="0"/>
            </a:endParaRPr>
          </a:p>
          <a:p>
            <a:pPr algn="just"/>
            <a:r>
              <a:rPr lang="en-US" sz="42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Recognition</a:t>
            </a:r>
          </a:p>
          <a:p>
            <a:pPr lvl="1" algn="just"/>
            <a:r>
              <a:rPr lang="en-US" sz="4200" dirty="0">
                <a:latin typeface="Tahoma" panose="020B0604030504040204" pitchFamily="34" charset="0"/>
                <a:ea typeface="Tahoma" panose="020B0604030504040204" pitchFamily="34" charset="0"/>
                <a:cs typeface="Tahoma" panose="020B0604030504040204" pitchFamily="34" charset="0"/>
              </a:rPr>
              <a:t>The AI uses existing sensors to determine the location of the robots. </a:t>
            </a:r>
          </a:p>
          <a:p>
            <a:pPr algn="just"/>
            <a:r>
              <a:rPr lang="en-US" sz="42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Alignment</a:t>
            </a:r>
          </a:p>
          <a:p>
            <a:pPr lvl="1" algn="just"/>
            <a:r>
              <a:rPr lang="en-US" sz="4200" dirty="0">
                <a:latin typeface="Tahoma" panose="020B0604030504040204" pitchFamily="34" charset="0"/>
                <a:ea typeface="Tahoma" panose="020B0604030504040204" pitchFamily="34" charset="0"/>
                <a:cs typeface="Tahoma" panose="020B0604030504040204" pitchFamily="34" charset="0"/>
              </a:rPr>
              <a:t>The AI generates the commands that will align the robots onto a “virtual” grid and orient it to a common “north.”</a:t>
            </a:r>
          </a:p>
          <a:p>
            <a:pPr algn="just"/>
            <a:r>
              <a:rPr lang="en-US" sz="42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Goal Assignment</a:t>
            </a:r>
          </a:p>
          <a:p>
            <a:pPr lvl="1" algn="just"/>
            <a:r>
              <a:rPr lang="en-US" sz="4200" dirty="0">
                <a:latin typeface="Tahoma" panose="020B0604030504040204" pitchFamily="34" charset="0"/>
                <a:ea typeface="Tahoma" panose="020B0604030504040204" pitchFamily="34" charset="0"/>
                <a:cs typeface="Tahoma" panose="020B0604030504040204" pitchFamily="34" charset="0"/>
              </a:rPr>
              <a:t>The AI determines the goal position of each robot. The goal position is derived from the robot’s position in the desired formation.</a:t>
            </a:r>
          </a:p>
          <a:p>
            <a:pPr algn="just"/>
            <a:r>
              <a:rPr lang="en-US" sz="42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Pathfinding</a:t>
            </a:r>
          </a:p>
          <a:p>
            <a:pPr lvl="1" algn="just"/>
            <a:r>
              <a:rPr lang="en-US" sz="4200" dirty="0">
                <a:latin typeface="Tahoma" panose="020B0604030504040204" pitchFamily="34" charset="0"/>
                <a:ea typeface="Tahoma" panose="020B0604030504040204" pitchFamily="34" charset="0"/>
                <a:cs typeface="Tahoma" panose="020B0604030504040204" pitchFamily="34" charset="0"/>
              </a:rPr>
              <a:t>The AI generates the commands that each robot needs to follow in order to get to it’s goal state.</a:t>
            </a:r>
          </a:p>
        </p:txBody>
      </p:sp>
      <p:sp>
        <p:nvSpPr>
          <p:cNvPr id="10" name="TextBox 9"/>
          <p:cNvSpPr txBox="1"/>
          <p:nvPr/>
        </p:nvSpPr>
        <p:spPr>
          <a:xfrm>
            <a:off x="26045646" y="23715582"/>
            <a:ext cx="10260084" cy="7201972"/>
          </a:xfrm>
          <a:prstGeom prst="rect">
            <a:avLst/>
          </a:prstGeom>
          <a:noFill/>
        </p:spPr>
        <p:txBody>
          <a:bodyPr wrap="square" rtlCol="0">
            <a:spAutoFit/>
          </a:bodyPr>
          <a:lstStyle/>
          <a:p>
            <a:pPr algn="just"/>
            <a:r>
              <a:rPr lang="en-US" sz="4200" dirty="0">
                <a:latin typeface="Tahoma" panose="020B0604030504040204" pitchFamily="34" charset="0"/>
                <a:ea typeface="Tahoma" panose="020B0604030504040204" pitchFamily="34" charset="0"/>
                <a:cs typeface="Tahoma" panose="020B0604030504040204" pitchFamily="34" charset="0"/>
              </a:rPr>
              <a:t>While our project does not produce a true “configuring robot,” it has us well on our way. We have established the infrastructure for controlling  and communicating with the robots. We have laid the groundwork for the algorithms to create and execute more sophisticated formations.  Future goals of this project would be to create 3-dimensional formations and allow for synchronized movement of arranged robots. </a:t>
            </a:r>
          </a:p>
        </p:txBody>
      </p:sp>
      <p:sp>
        <p:nvSpPr>
          <p:cNvPr id="11" name="TextBox 10"/>
          <p:cNvSpPr txBox="1"/>
          <p:nvPr/>
        </p:nvSpPr>
        <p:spPr>
          <a:xfrm>
            <a:off x="1852313" y="6607651"/>
            <a:ext cx="10118329" cy="2400657"/>
          </a:xfrm>
          <a:prstGeom prst="rect">
            <a:avLst/>
          </a:prstGeom>
          <a:noFill/>
        </p:spPr>
        <p:txBody>
          <a:bodyPr wrap="square" rtlCol="0">
            <a:spAutoFit/>
          </a:bodyPr>
          <a:lstStyle/>
          <a:p>
            <a:r>
              <a:rPr lang="en-US" sz="75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Summary</a:t>
            </a:r>
          </a:p>
          <a:p>
            <a:endParaRPr lang="en-US" sz="7500" b="1" dirty="0">
              <a:solidFill>
                <a:schemeClr val="accent1">
                  <a:lumMod val="75000"/>
                </a:schemeClr>
              </a:solidFill>
            </a:endParaRPr>
          </a:p>
        </p:txBody>
      </p:sp>
      <p:sp>
        <p:nvSpPr>
          <p:cNvPr id="12" name="TextBox 11"/>
          <p:cNvSpPr txBox="1"/>
          <p:nvPr/>
        </p:nvSpPr>
        <p:spPr>
          <a:xfrm>
            <a:off x="14007841" y="6607651"/>
            <a:ext cx="10118329" cy="2400657"/>
          </a:xfrm>
          <a:prstGeom prst="rect">
            <a:avLst/>
          </a:prstGeom>
          <a:noFill/>
        </p:spPr>
        <p:txBody>
          <a:bodyPr wrap="square" rtlCol="0">
            <a:spAutoFit/>
          </a:bodyPr>
          <a:lstStyle/>
          <a:p>
            <a:pPr algn="ctr"/>
            <a:r>
              <a:rPr lang="en-US" sz="75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Problem Statement</a:t>
            </a:r>
          </a:p>
          <a:p>
            <a:endParaRPr lang="en-US" sz="7500" b="1" dirty="0">
              <a:solidFill>
                <a:srgbClr val="104F8B"/>
              </a:solidFill>
            </a:endParaRPr>
          </a:p>
        </p:txBody>
      </p:sp>
      <p:sp>
        <p:nvSpPr>
          <p:cNvPr id="13" name="TextBox 12"/>
          <p:cNvSpPr txBox="1"/>
          <p:nvPr/>
        </p:nvSpPr>
        <p:spPr>
          <a:xfrm>
            <a:off x="26000290" y="6607651"/>
            <a:ext cx="11678814" cy="2400657"/>
          </a:xfrm>
          <a:prstGeom prst="rect">
            <a:avLst/>
          </a:prstGeom>
          <a:noFill/>
        </p:spPr>
        <p:txBody>
          <a:bodyPr wrap="square" rtlCol="0">
            <a:spAutoFit/>
          </a:bodyPr>
          <a:lstStyle/>
          <a:p>
            <a:r>
              <a:rPr lang="en-US" sz="75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Artificial Intelligence</a:t>
            </a:r>
          </a:p>
          <a:p>
            <a:endParaRPr lang="en-US" sz="7500" u="sng" dirty="0">
              <a:solidFill>
                <a:srgbClr val="4F81BD"/>
              </a:solidFill>
            </a:endParaRPr>
          </a:p>
        </p:txBody>
      </p:sp>
      <p:sp>
        <p:nvSpPr>
          <p:cNvPr id="14" name="TextBox 13"/>
          <p:cNvSpPr txBox="1"/>
          <p:nvPr/>
        </p:nvSpPr>
        <p:spPr>
          <a:xfrm>
            <a:off x="1852313" y="21759756"/>
            <a:ext cx="10118329" cy="2400657"/>
          </a:xfrm>
          <a:prstGeom prst="rect">
            <a:avLst/>
          </a:prstGeom>
          <a:noFill/>
        </p:spPr>
        <p:txBody>
          <a:bodyPr wrap="square" rtlCol="0">
            <a:spAutoFit/>
          </a:bodyPr>
          <a:lstStyle/>
          <a:p>
            <a:r>
              <a:rPr lang="en-US" sz="75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Design</a:t>
            </a:r>
          </a:p>
          <a:p>
            <a:endParaRPr lang="en-US" sz="7500" u="sng" dirty="0">
              <a:solidFill>
                <a:srgbClr val="4F81BD"/>
              </a:solidFill>
            </a:endParaRPr>
          </a:p>
        </p:txBody>
      </p:sp>
      <p:sp>
        <p:nvSpPr>
          <p:cNvPr id="16" name="TextBox 15"/>
          <p:cNvSpPr txBox="1"/>
          <p:nvPr/>
        </p:nvSpPr>
        <p:spPr>
          <a:xfrm>
            <a:off x="26045646" y="22281701"/>
            <a:ext cx="10118329" cy="2400657"/>
          </a:xfrm>
          <a:prstGeom prst="rect">
            <a:avLst/>
          </a:prstGeom>
          <a:noFill/>
        </p:spPr>
        <p:txBody>
          <a:bodyPr wrap="square" rtlCol="0">
            <a:spAutoFit/>
          </a:bodyPr>
          <a:lstStyle/>
          <a:p>
            <a:r>
              <a:rPr lang="en-US" sz="7500" b="1"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Conclusion</a:t>
            </a:r>
          </a:p>
          <a:p>
            <a:endParaRPr lang="en-US" sz="7500" u="sng" dirty="0">
              <a:solidFill>
                <a:srgbClr val="4F81BD"/>
              </a:solidFill>
            </a:endParaRPr>
          </a:p>
        </p:txBody>
      </p:sp>
      <p:sp>
        <p:nvSpPr>
          <p:cNvPr id="30" name="Title 1"/>
          <p:cNvSpPr txBox="1">
            <a:spLocks/>
          </p:cNvSpPr>
          <p:nvPr/>
        </p:nvSpPr>
        <p:spPr>
          <a:xfrm>
            <a:off x="2807379" y="3537901"/>
            <a:ext cx="32644080" cy="2041100"/>
          </a:xfrm>
          <a:prstGeom prst="rect">
            <a:avLst/>
          </a:prstGeom>
        </p:spPr>
        <p:txBody>
          <a:bodyPr vert="horz" lIns="407557" tIns="203779" rIns="407557" bIns="203779" rtlCol="0" anchor="ctr">
            <a:noAutofit/>
          </a:bodyPr>
          <a:lstStyle>
            <a:lvl1pPr algn="ctr" defTabSz="2037786" rtl="0" eaLnBrk="1" latinLnBrk="0" hangingPunct="1">
              <a:spcBef>
                <a:spcPct val="0"/>
              </a:spcBef>
              <a:buNone/>
              <a:defRPr sz="19600" kern="1200">
                <a:solidFill>
                  <a:schemeClr val="tx1"/>
                </a:solidFill>
                <a:latin typeface="+mj-lt"/>
                <a:ea typeface="+mj-ea"/>
                <a:cs typeface="+mj-cs"/>
              </a:defRPr>
            </a:lvl1pPr>
          </a:lstStyle>
          <a:p>
            <a:r>
              <a:rPr lang="en-US" sz="55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Carter Chase, Jeff Ross, Trevor Seitz, Ben Smith</a:t>
            </a:r>
          </a:p>
          <a:p>
            <a:r>
              <a:rPr lang="en-US" sz="55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 Department of Computer Science</a:t>
            </a:r>
          </a:p>
          <a:p>
            <a:r>
              <a:rPr lang="en-US" sz="55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Advisor: John </a:t>
            </a:r>
            <a:r>
              <a:rPr lang="en-US" sz="5500" dirty="0" err="1">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Licato</a:t>
            </a:r>
            <a:r>
              <a:rPr lang="en-US" sz="55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 Ph.D., Sponsor: </a:t>
            </a:r>
            <a:r>
              <a:rPr lang="en-US" sz="5500" dirty="0" err="1">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ACoRL</a:t>
            </a:r>
            <a:endParaRPr lang="en-US" sz="55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33" name="Rectangle 32"/>
          <p:cNvSpPr/>
          <p:nvPr/>
        </p:nvSpPr>
        <p:spPr>
          <a:xfrm>
            <a:off x="13287913" y="28939643"/>
            <a:ext cx="11517157" cy="2301153"/>
          </a:xfrm>
          <a:prstGeom prst="rect">
            <a:avLst/>
          </a:prstGeom>
          <a:solidFill>
            <a:schemeClr val="accent1">
              <a:lumMod val="40000"/>
              <a:lumOff val="60000"/>
              <a:alpha val="75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IPFW Sig_University_Print_RIGHT_2Color.eps"/>
          <p:cNvPicPr>
            <a:picLocks noChangeAspect="1"/>
          </p:cNvPicPr>
          <p:nvPr/>
        </p:nvPicPr>
        <p:blipFill rotWithShape="1">
          <a:blip r:embed="rId5">
            <a:extLst>
              <a:ext uri="{28A0092B-C50C-407E-A947-70E740481C1C}">
                <a14:useLocalDpi xmlns:a14="http://schemas.microsoft.com/office/drawing/2010/main" val="0"/>
              </a:ext>
            </a:extLst>
          </a:blip>
          <a:srcRect l="61585"/>
          <a:stretch/>
        </p:blipFill>
        <p:spPr>
          <a:xfrm>
            <a:off x="1852313" y="1282136"/>
            <a:ext cx="4462902" cy="4003418"/>
          </a:xfrm>
          <a:prstGeom prst="rect">
            <a:avLst/>
          </a:prstGeom>
        </p:spPr>
      </p:pic>
      <p:sp>
        <p:nvSpPr>
          <p:cNvPr id="23" name="TextBox 22"/>
          <p:cNvSpPr txBox="1"/>
          <p:nvPr/>
        </p:nvSpPr>
        <p:spPr>
          <a:xfrm>
            <a:off x="7603899" y="31781858"/>
            <a:ext cx="22719335" cy="738664"/>
          </a:xfrm>
          <a:prstGeom prst="rect">
            <a:avLst/>
          </a:prstGeom>
          <a:noFill/>
        </p:spPr>
        <p:txBody>
          <a:bodyPr wrap="square" rtlCol="0">
            <a:spAutoFit/>
          </a:bodyPr>
          <a:lstStyle/>
          <a:p>
            <a:pPr algn="just"/>
            <a:r>
              <a:rPr lang="en-US" sz="4200" dirty="0">
                <a:latin typeface="Tahoma" panose="020B0604030504040204" pitchFamily="34" charset="0"/>
                <a:ea typeface="Tahoma" panose="020B0604030504040204" pitchFamily="34" charset="0"/>
                <a:cs typeface="Tahoma" panose="020B0604030504040204" pitchFamily="34" charset="0"/>
              </a:rPr>
              <a:t>Interested in our work? You can follow our progress at </a:t>
            </a:r>
            <a:r>
              <a:rPr lang="en-US" sz="4200" dirty="0">
                <a:latin typeface="Tahoma" panose="020B0604030504040204" pitchFamily="34" charset="0"/>
                <a:ea typeface="Tahoma" panose="020B0604030504040204" pitchFamily="34" charset="0"/>
                <a:cs typeface="Tahoma" panose="020B0604030504040204" pitchFamily="34" charset="0"/>
                <a:hlinkClick r:id="rId6"/>
              </a:rPr>
              <a:t>https://github.com/car-chase/amoebots</a:t>
            </a:r>
            <a:endParaRPr lang="en-US" sz="4200" dirty="0">
              <a:latin typeface="Tahoma" panose="020B0604030504040204" pitchFamily="34" charset="0"/>
              <a:ea typeface="Tahoma" panose="020B0604030504040204" pitchFamily="34" charset="0"/>
              <a:cs typeface="Tahoma" panose="020B0604030504040204" pitchFamily="34" charset="0"/>
            </a:endParaRPr>
          </a:p>
        </p:txBody>
      </p:sp>
      <p:sp>
        <p:nvSpPr>
          <p:cNvPr id="8" name="TextBox 7"/>
          <p:cNvSpPr txBox="1"/>
          <p:nvPr/>
        </p:nvSpPr>
        <p:spPr>
          <a:xfrm>
            <a:off x="13706532" y="29382334"/>
            <a:ext cx="10845771" cy="1415772"/>
          </a:xfrm>
          <a:prstGeom prst="rect">
            <a:avLst/>
          </a:prstGeom>
          <a:noFill/>
        </p:spPr>
        <p:txBody>
          <a:bodyPr wrap="square" rtlCol="0">
            <a:spAutoFit/>
          </a:bodyPr>
          <a:lstStyle/>
          <a:p>
            <a:r>
              <a:rPr lang="en-US" sz="44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S</a:t>
            </a:r>
            <a:r>
              <a:rPr lang="en-US" sz="42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elf-assembling </a:t>
            </a:r>
            <a:r>
              <a:rPr lang="en-US" sz="4200" dirty="0" err="1">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MOdular</a:t>
            </a:r>
            <a:r>
              <a:rPr lang="en-US" sz="4200" dirty="0">
                <a:solidFill>
                  <a:schemeClr val="accent1">
                    <a:lumMod val="75000"/>
                  </a:schemeClr>
                </a:solidFill>
                <a:latin typeface="Tahoma" panose="020B0604030504040204" pitchFamily="34" charset="0"/>
                <a:ea typeface="Tahoma" panose="020B0604030504040204" pitchFamily="34" charset="0"/>
                <a:cs typeface="Tahoma" panose="020B0604030504040204" pitchFamily="34" charset="0"/>
              </a:rPr>
              <a:t> Robot for Extreme Shapeshifting (SMORES) used in our project.</a:t>
            </a:r>
          </a:p>
        </p:txBody>
      </p:sp>
    </p:spTree>
    <p:extLst>
      <p:ext uri="{BB962C8B-B14F-4D97-AF65-F5344CB8AC3E}">
        <p14:creationId xmlns:p14="http://schemas.microsoft.com/office/powerpoint/2010/main" val="31819771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905</TotalTime>
  <Words>484</Words>
  <Application>Microsoft Office PowerPoint</Application>
  <PresentationFormat>Custom</PresentationFormat>
  <Paragraphs>26</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Tahoma</vt:lpstr>
      <vt:lpstr>Office Theme</vt:lpstr>
      <vt:lpstr>Real Autobots and Decepticons</vt:lpstr>
    </vt:vector>
  </TitlesOfParts>
  <Company>printingservices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Print services</dc:creator>
  <cp:lastModifiedBy>Carter Chase</cp:lastModifiedBy>
  <cp:revision>88</cp:revision>
  <cp:lastPrinted>2016-04-05T13:57:46Z</cp:lastPrinted>
  <dcterms:created xsi:type="dcterms:W3CDTF">2016-02-29T20:17:18Z</dcterms:created>
  <dcterms:modified xsi:type="dcterms:W3CDTF">2017-04-11T17:34:15Z</dcterms:modified>
</cp:coreProperties>
</file>

<file path=docProps/thumbnail.jpeg>
</file>